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1" r:id="rId2"/>
    <p:sldId id="256" r:id="rId3"/>
    <p:sldId id="263" r:id="rId4"/>
    <p:sldId id="271" r:id="rId5"/>
    <p:sldId id="264" r:id="rId6"/>
    <p:sldId id="257" r:id="rId7"/>
    <p:sldId id="265" r:id="rId8"/>
    <p:sldId id="258" r:id="rId9"/>
    <p:sldId id="266" r:id="rId10"/>
    <p:sldId id="259" r:id="rId11"/>
    <p:sldId id="267" r:id="rId12"/>
    <p:sldId id="260"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713" autoAdjust="0"/>
  </p:normalViewPr>
  <p:slideViewPr>
    <p:cSldViewPr>
      <p:cViewPr varScale="1">
        <p:scale>
          <a:sx n="90" d="100"/>
          <a:sy n="90" d="100"/>
        </p:scale>
        <p:origin x="-15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1E5EA5-4B1E-3F49-995A-30D9A41C6CBC}" type="datetimeFigureOut">
              <a:rPr lang="en-US" smtClean="0"/>
              <a:t>12/8/13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B334CC-06EC-1541-9C2A-FFB1528BA78F}" type="slidenum">
              <a:rPr lang="en-US" smtClean="0"/>
              <a:t>‹#›</a:t>
            </a:fld>
            <a:endParaRPr lang="en-US"/>
          </a:p>
        </p:txBody>
      </p:sp>
    </p:spTree>
    <p:extLst>
      <p:ext uri="{BB962C8B-B14F-4D97-AF65-F5344CB8AC3E}">
        <p14:creationId xmlns:p14="http://schemas.microsoft.com/office/powerpoint/2010/main" val="143908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307817-C02E-4824-9AF9-08597EBDE147}" type="datetimeFigureOut">
              <a:rPr lang="en-US" smtClean="0"/>
              <a:pPr/>
              <a:t>12/8/13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594FE-4122-4A3D-B0B7-D2157EBAC112}" type="slidenum">
              <a:rPr lang="en-US" smtClean="0"/>
              <a:pPr/>
              <a:t>‹#›</a:t>
            </a:fld>
            <a:endParaRPr lang="en-US"/>
          </a:p>
        </p:txBody>
      </p:sp>
    </p:spTree>
    <p:extLst>
      <p:ext uri="{BB962C8B-B14F-4D97-AF65-F5344CB8AC3E}">
        <p14:creationId xmlns:p14="http://schemas.microsoft.com/office/powerpoint/2010/main" val="50252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Teachers leading each other. Students leading each other (and their teachers!). Unscripted innovations in learning appear regularly and are tested and embraced or redesigned on the fly.</a:t>
            </a:r>
          </a:p>
          <a:p>
            <a:pPr marL="228600" indent="-228600">
              <a:buAutoNum type="arabicPeriod"/>
            </a:pPr>
            <a:r>
              <a:rPr lang="en-US" baseline="0" dirty="0" smtClean="0"/>
              <a:t>Willing to take risks. Willing to make unconventional decisions in order to go to the limit. Not defensive. Knowledgeable, passionate about vision.</a:t>
            </a: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Starting with kids in mind</a:t>
            </a:r>
            <a:r>
              <a:rPr lang="en-US" baseline="0" dirty="0" smtClean="0"/>
              <a:t> helps me to achieve consensus culture. Starting with kids in mind keeps me focused on real goals. Starting with kids in mind makes it possible for me to accept risk.</a:t>
            </a:r>
          </a:p>
          <a:p>
            <a:pPr marL="228600" indent="-228600">
              <a:buAutoNum type="arabicPeriod"/>
            </a:pPr>
            <a:r>
              <a:rPr lang="en-US" baseline="0" dirty="0" smtClean="0"/>
              <a:t>With high mutual trust, the board can have a vigorous debate without getting violent. With high mutual trust, individual members can set aside personal agenda to reach consensus. Board members know when to STAND DOWN AND STAND WITH the team!</a:t>
            </a:r>
          </a:p>
          <a:p>
            <a:pPr marL="228600" indent="-228600">
              <a:buAutoNum type="arabicPeriod"/>
            </a:pPr>
            <a:r>
              <a:rPr lang="en-US" baseline="0" dirty="0" smtClean="0"/>
              <a:t>With high mutual trust the board can accept audacious vision and be willing to set course for it even when they still have unanswered questions about it. With high mutual trust, the superintendent is empowered to take risks. With high mutual trust the superintendent leads with accountability from the board.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sit, we rest and contemplate. It may appear to be static, but it is anything but that. This</a:t>
            </a:r>
            <a:r>
              <a:rPr lang="en-US" baseline="0" dirty="0" smtClean="0"/>
              <a:t> is when we are most active at taking in new information, debating it, and assimilating it. Sitting provides the solid foundation for all the other action steps that subsequently occur. Without sitting first, we risk jumping straight off into the wrong direction.</a:t>
            </a: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Willingness to tune out distractions</a:t>
            </a:r>
            <a:r>
              <a:rPr lang="en-US" baseline="0" dirty="0" smtClean="0"/>
              <a:t> (e.g. Lansing). Willingness to consume resources and spend time in open discussions. Acceptance that not all the answers will be readily apparent.</a:t>
            </a:r>
          </a:p>
          <a:p>
            <a:pPr marL="228600" indent="-228600">
              <a:buAutoNum type="arabicPeriod"/>
            </a:pPr>
            <a:r>
              <a:rPr lang="en-US" baseline="0" dirty="0" smtClean="0"/>
              <a:t>Board, superintendent, key central admin team members, building </a:t>
            </a:r>
            <a:r>
              <a:rPr lang="en-US" baseline="0" dirty="0" err="1" smtClean="0"/>
              <a:t>admins</a:t>
            </a:r>
            <a:r>
              <a:rPr lang="en-US" baseline="0" dirty="0" smtClean="0"/>
              <a:t>, possibly a few other key stakeholders.</a:t>
            </a: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walk, we learn how to fall. Child development experts explain that a baby learning to walk is actually learning to fall. Think about it. You lift one foot up, then transfer your weight to that foot while it is still in the air, so that you can fall onto it as it hits the ground. It involves a certain amount of letting go and trusting in the process. It also means we stumble sometimes.</a:t>
            </a: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Common language across buildings/groups of stakeholders. Shared excitement for the unknown. Apprehension in some groups. </a:t>
            </a:r>
            <a:r>
              <a:rPr lang="en-US" baseline="0" dirty="0" err="1" smtClean="0"/>
              <a:t>Unsolicitated</a:t>
            </a:r>
            <a:r>
              <a:rPr lang="en-US" baseline="0" dirty="0" smtClean="0"/>
              <a:t> innovations brought into play.</a:t>
            </a:r>
          </a:p>
          <a:p>
            <a:pPr marL="228600" indent="-228600">
              <a:buAutoNum type="arabicPeriod"/>
            </a:pPr>
            <a:r>
              <a:rPr lang="en-US" baseline="0" dirty="0" smtClean="0"/>
              <a:t>Flexibility, openness, teacher leaders, perseverance, determination, etc. NOT defensive, protective, inward-focused, short-sighted.</a:t>
            </a: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stand,</a:t>
            </a:r>
            <a:r>
              <a:rPr lang="en-US" baseline="0" dirty="0" smtClean="0"/>
              <a:t> we tell the world that we have a story to share. During this part of the process, even though our transformation is still in process, we start telling our story. We share our vision broadly and strategically. This simultaneously creates community excitement as well as bolsters our own resolve to stay the course.</a:t>
            </a: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Confident showing where we are at and pointing towards where</a:t>
            </a:r>
            <a:r>
              <a:rPr lang="en-US" baseline="0" dirty="0" smtClean="0"/>
              <a:t> we are going. Own the vision to the point that it invades all our conversations (infectious).</a:t>
            </a:r>
          </a:p>
          <a:p>
            <a:pPr marL="228600" indent="-228600">
              <a:buAutoNum type="arabicPeriod"/>
            </a:pPr>
            <a:r>
              <a:rPr lang="en-US" baseline="0" dirty="0" smtClean="0"/>
              <a:t>People asking good questions. Receptivity, excitement, engagement, etc. Hearing our story told back to us from those outside our immediate influence.</a:t>
            </a: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fly, we spread our wings</a:t>
            </a:r>
            <a:r>
              <a:rPr lang="en-US" baseline="0" dirty="0" smtClean="0"/>
              <a:t> and go for it. We put maximum effort into the take-off, but once we are airborne, we glide freely on the updrafts. Small movements allow us to change course and altitude, but the “heavy lifting” is behind us at this point. Now we get to soar and see things from a perspective like none other.</a:t>
            </a:r>
            <a:endParaRPr lang="en-US" dirty="0"/>
          </a:p>
        </p:txBody>
      </p:sp>
      <p:sp>
        <p:nvSpPr>
          <p:cNvPr id="4" name="Slide Number Placeholder 3"/>
          <p:cNvSpPr>
            <a:spLocks noGrp="1"/>
          </p:cNvSpPr>
          <p:nvPr>
            <p:ph type="sldNum" sz="quarter" idx="10"/>
          </p:nvPr>
        </p:nvSpPr>
        <p:spPr/>
        <p:txBody>
          <a:bodyPr/>
          <a:lstStyle/>
          <a:p>
            <a:fld id="{BEE594FE-4122-4A3D-B0B7-D2157EBAC11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1BF6F-7801-48F3-8939-A8D9B6F458B2}"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1BF6F-7801-48F3-8939-A8D9B6F458B2}"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1BF6F-7801-48F3-8939-A8D9B6F458B2}"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1BF6F-7801-48F3-8939-A8D9B6F458B2}"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91BF6F-7801-48F3-8939-A8D9B6F458B2}" type="datetimeFigureOut">
              <a:rPr lang="en-US" smtClean="0"/>
              <a:pPr/>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1BF6F-7801-48F3-8939-A8D9B6F458B2}"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1BF6F-7801-48F3-8939-A8D9B6F458B2}" type="datetimeFigureOut">
              <a:rPr lang="en-US" smtClean="0"/>
              <a:pPr/>
              <a:t>12/8/13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1BF6F-7801-48F3-8939-A8D9B6F458B2}" type="datetimeFigureOut">
              <a:rPr lang="en-US" smtClean="0"/>
              <a:pPr/>
              <a:t>12/8/13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1BF6F-7801-48F3-8939-A8D9B6F458B2}" type="datetimeFigureOut">
              <a:rPr lang="en-US" smtClean="0"/>
              <a:pPr/>
              <a:t>12/8/13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1BF6F-7801-48F3-8939-A8D9B6F458B2}"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1BF6F-7801-48F3-8939-A8D9B6F458B2}" type="datetimeFigureOut">
              <a:rPr lang="en-US" smtClean="0"/>
              <a:pPr/>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A8B1D-0A0D-48B5-97F0-28FF0D84C3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1BF6F-7801-48F3-8939-A8D9B6F458B2}" type="datetimeFigureOut">
              <a:rPr lang="en-US" smtClean="0"/>
              <a:pPr/>
              <a:t>12/8/13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8B1D-0A0D-48B5-97F0-28FF0D84C3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masb2012.weebly.org/" TargetMode="External"/><Relationship Id="rId5" Type="http://schemas.openxmlformats.org/officeDocument/2006/relationships/hyperlink" Target="http://www.fraserboard.weebly.com/" TargetMode="Externa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 background all full.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1905000" y="1524000"/>
            <a:ext cx="5334000" cy="24006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sz="4000" dirty="0" smtClean="0">
                <a:solidFill>
                  <a:srgbClr val="FFFF00"/>
                </a:solidFill>
                <a:latin typeface="Impact" pitchFamily="34" charset="0"/>
              </a:rPr>
              <a:t>Fraser Public Schools</a:t>
            </a:r>
          </a:p>
          <a:p>
            <a:pPr algn="ctr"/>
            <a:endParaRPr lang="en-US" sz="2200" dirty="0" smtClean="0">
              <a:solidFill>
                <a:srgbClr val="0070C0"/>
              </a:solidFill>
              <a:latin typeface="Impact" pitchFamily="34" charset="0"/>
            </a:endParaRPr>
          </a:p>
          <a:p>
            <a:pPr algn="ctr"/>
            <a:r>
              <a:rPr lang="en-US" sz="2200" dirty="0" smtClean="0">
                <a:solidFill>
                  <a:srgbClr val="0070C0"/>
                </a:solidFill>
                <a:latin typeface="Impact" pitchFamily="34" charset="0"/>
              </a:rPr>
              <a:t>Laura </a:t>
            </a:r>
            <a:r>
              <a:rPr lang="en-US" sz="2200" dirty="0" err="1" smtClean="0">
                <a:solidFill>
                  <a:srgbClr val="0070C0"/>
                </a:solidFill>
                <a:latin typeface="Impact" pitchFamily="34" charset="0"/>
              </a:rPr>
              <a:t>Edghill</a:t>
            </a:r>
            <a:r>
              <a:rPr lang="en-US" sz="2200" dirty="0" smtClean="0">
                <a:solidFill>
                  <a:srgbClr val="0070C0"/>
                </a:solidFill>
                <a:latin typeface="Impact" pitchFamily="34" charset="0"/>
              </a:rPr>
              <a:t>, Vice President</a:t>
            </a:r>
          </a:p>
          <a:p>
            <a:pPr algn="ctr"/>
            <a:r>
              <a:rPr lang="en-US" sz="2200" dirty="0" smtClean="0">
                <a:solidFill>
                  <a:srgbClr val="0070C0"/>
                </a:solidFill>
                <a:latin typeface="Impact" pitchFamily="34" charset="0"/>
              </a:rPr>
              <a:t> Board of Education</a:t>
            </a:r>
          </a:p>
          <a:p>
            <a:pPr algn="ctr"/>
            <a:endParaRPr lang="en-US" sz="2200" dirty="0" smtClean="0">
              <a:solidFill>
                <a:srgbClr val="0070C0"/>
              </a:solidFill>
              <a:latin typeface="Impact" pitchFamily="34" charset="0"/>
            </a:endParaRPr>
          </a:p>
          <a:p>
            <a:pPr algn="ctr"/>
            <a:r>
              <a:rPr lang="en-US" sz="2200" dirty="0" smtClean="0">
                <a:solidFill>
                  <a:srgbClr val="0070C0"/>
                </a:solidFill>
                <a:latin typeface="Impact" pitchFamily="34" charset="0"/>
              </a:rPr>
              <a:t>Dr. Dave Richards, Superintendent</a:t>
            </a:r>
          </a:p>
        </p:txBody>
      </p:sp>
      <p:grpSp>
        <p:nvGrpSpPr>
          <p:cNvPr id="6" name="Group 5"/>
          <p:cNvGrpSpPr/>
          <p:nvPr/>
        </p:nvGrpSpPr>
        <p:grpSpPr>
          <a:xfrm>
            <a:off x="-228600" y="6019800"/>
            <a:ext cx="9601200" cy="609600"/>
            <a:chOff x="-228600" y="6019800"/>
            <a:chExt cx="9601200" cy="609600"/>
          </a:xfrm>
        </p:grpSpPr>
        <p:sp>
          <p:nvSpPr>
            <p:cNvPr id="5" name="Rectangle 4"/>
            <p:cNvSpPr/>
            <p:nvPr/>
          </p:nvSpPr>
          <p:spPr>
            <a:xfrm>
              <a:off x="-228600" y="6019800"/>
              <a:ext cx="960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fraser logo"/>
            <p:cNvPicPr>
              <a:picLocks noChangeAspect="1" noChangeArrowheads="1"/>
            </p:cNvPicPr>
            <p:nvPr/>
          </p:nvPicPr>
          <p:blipFill>
            <a:blip r:embed="rId4" cstate="print"/>
            <a:srcRect/>
            <a:stretch>
              <a:fillRect/>
            </a:stretch>
          </p:blipFill>
          <p:spPr bwMode="auto">
            <a:xfrm>
              <a:off x="7696200" y="6063589"/>
              <a:ext cx="1330256" cy="565811"/>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 background STAND.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FFFF00"/>
                </a:solidFill>
                <a:latin typeface="Impact" pitchFamily="34" charset="0"/>
              </a:rPr>
              <a:t>STAND. </a:t>
            </a:r>
            <a:r>
              <a:rPr lang="en-US" sz="2200" dirty="0" smtClean="0">
                <a:solidFill>
                  <a:srgbClr val="0070C0"/>
                </a:solidFill>
                <a:latin typeface="Impact" pitchFamily="34" charset="0"/>
              </a:rPr>
              <a:t>How do we tell the story?</a:t>
            </a:r>
            <a:endParaRPr lang="en-US" sz="2200" dirty="0">
              <a:solidFill>
                <a:srgbClr val="0070C0"/>
              </a:solidFill>
              <a:latin typeface="Impact" pitchFamily="34" charset="0"/>
            </a:endParaRPr>
          </a:p>
        </p:txBody>
      </p:sp>
      <p:sp>
        <p:nvSpPr>
          <p:cNvPr id="4" name="TextBox 3"/>
          <p:cNvSpPr txBox="1"/>
          <p:nvPr/>
        </p:nvSpPr>
        <p:spPr>
          <a:xfrm>
            <a:off x="1371600" y="2743200"/>
            <a:ext cx="6248400" cy="24622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Cast the vision for outsiders (and continue to recast for </a:t>
            </a:r>
            <a:r>
              <a:rPr lang="en-US" sz="2200" dirty="0" smtClean="0">
                <a:solidFill>
                  <a:srgbClr val="0070C0"/>
                </a:solidFill>
                <a:latin typeface="Impact" pitchFamily="34" charset="0"/>
              </a:rPr>
              <a:t>ourselves.</a:t>
            </a:r>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Prepare for take-off.</a:t>
            </a:r>
          </a:p>
          <a:p>
            <a:pPr>
              <a:buFont typeface="Arial" pitchFamily="34" charset="0"/>
              <a:buChar char="•"/>
            </a:pPr>
            <a:r>
              <a:rPr lang="en-US" sz="2200" dirty="0" smtClean="0">
                <a:solidFill>
                  <a:srgbClr val="0070C0"/>
                </a:solidFill>
                <a:latin typeface="Impact" pitchFamily="34" charset="0"/>
              </a:rPr>
              <a:t>Gain buy-in/support.</a:t>
            </a:r>
          </a:p>
          <a:p>
            <a:pPr>
              <a:buFont typeface="Arial" pitchFamily="34" charset="0"/>
              <a:buChar char="•"/>
            </a:pPr>
            <a:r>
              <a:rPr lang="en-US" sz="2200" dirty="0" smtClean="0">
                <a:solidFill>
                  <a:srgbClr val="0070C0"/>
                </a:solidFill>
                <a:latin typeface="Impact" pitchFamily="34" charset="0"/>
              </a:rPr>
              <a:t>Accept that not everyone will understand.</a:t>
            </a:r>
          </a:p>
          <a:p>
            <a:pPr>
              <a:buFont typeface="Arial" pitchFamily="34" charset="0"/>
              <a:buChar char="•"/>
            </a:pPr>
            <a:r>
              <a:rPr lang="en-US" sz="2200" dirty="0" smtClean="0">
                <a:solidFill>
                  <a:srgbClr val="0070C0"/>
                </a:solidFill>
                <a:latin typeface="Impact" pitchFamily="34" charset="0"/>
              </a:rPr>
              <a:t>Firmly claim a future of new realities for our learners.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 background STAND.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0070C0"/>
                </a:solidFill>
                <a:latin typeface="Impact" pitchFamily="34" charset="0"/>
              </a:rPr>
              <a:t>When we</a:t>
            </a:r>
            <a:r>
              <a:rPr lang="en-US" sz="2200" dirty="0" smtClean="0">
                <a:solidFill>
                  <a:srgbClr val="FFFF00"/>
                </a:solidFill>
                <a:latin typeface="Impact" pitchFamily="34" charset="0"/>
              </a:rPr>
              <a:t> </a:t>
            </a:r>
            <a:r>
              <a:rPr lang="en-US" sz="2200" dirty="0" smtClean="0">
                <a:solidFill>
                  <a:srgbClr val="FFFF00"/>
                </a:solidFill>
                <a:latin typeface="Impact" pitchFamily="34" charset="0"/>
              </a:rPr>
              <a:t>STAND</a:t>
            </a:r>
            <a:r>
              <a:rPr lang="en-US" sz="2200" dirty="0" smtClean="0">
                <a:solidFill>
                  <a:srgbClr val="FFFF00"/>
                </a:solidFill>
                <a:latin typeface="Impact" pitchFamily="34" charset="0"/>
              </a:rPr>
              <a:t> </a:t>
            </a:r>
            <a:r>
              <a:rPr lang="en-US" sz="2200" dirty="0" smtClean="0">
                <a:solidFill>
                  <a:srgbClr val="0070C0"/>
                </a:solidFill>
                <a:latin typeface="Impact" pitchFamily="34" charset="0"/>
              </a:rPr>
              <a:t>we need to consider the following…</a:t>
            </a:r>
            <a:endParaRPr lang="en-US" sz="2200" dirty="0">
              <a:solidFill>
                <a:srgbClr val="0070C0"/>
              </a:solidFill>
              <a:latin typeface="Impact" pitchFamily="34" charset="0"/>
            </a:endParaRPr>
          </a:p>
        </p:txBody>
      </p:sp>
      <p:sp>
        <p:nvSpPr>
          <p:cNvPr id="6" name="TextBox 5"/>
          <p:cNvSpPr txBox="1"/>
          <p:nvPr/>
        </p:nvSpPr>
        <p:spPr>
          <a:xfrm>
            <a:off x="1371600" y="2743200"/>
            <a:ext cx="6248400" cy="24622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What does it look like to communicate something that isn’t fully formed yet?</a:t>
            </a:r>
          </a:p>
          <a:p>
            <a:pPr>
              <a:buFont typeface="Arial" pitchFamily="34" charset="0"/>
              <a:buChar char="•"/>
            </a:pPr>
            <a:endParaRPr lang="en-US" sz="2200" dirty="0" smtClean="0">
              <a:solidFill>
                <a:srgbClr val="0070C0"/>
              </a:solidFill>
              <a:latin typeface="Impact" pitchFamily="34" charset="0"/>
            </a:endParaRPr>
          </a:p>
          <a:p>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What are the indicators that we are doing a good job of telling our story?</a:t>
            </a:r>
          </a:p>
          <a:p>
            <a:endParaRPr lang="en-US" sz="2200" dirty="0" smtClean="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 background FLY.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FFFF00"/>
                </a:solidFill>
                <a:latin typeface="Impact" pitchFamily="34" charset="0"/>
              </a:rPr>
              <a:t>FLY. </a:t>
            </a:r>
            <a:r>
              <a:rPr lang="en-US" sz="2200" dirty="0" smtClean="0">
                <a:solidFill>
                  <a:srgbClr val="0070C0"/>
                </a:solidFill>
                <a:latin typeface="Impact" pitchFamily="34" charset="0"/>
              </a:rPr>
              <a:t>The sky’s the limit!</a:t>
            </a:r>
            <a:endParaRPr lang="en-US" sz="2200" dirty="0">
              <a:solidFill>
                <a:srgbClr val="0070C0"/>
              </a:solidFill>
              <a:latin typeface="Impact" pitchFamily="34" charset="0"/>
            </a:endParaRPr>
          </a:p>
        </p:txBody>
      </p:sp>
      <p:sp>
        <p:nvSpPr>
          <p:cNvPr id="4" name="TextBox 3"/>
          <p:cNvSpPr txBox="1"/>
          <p:nvPr/>
        </p:nvSpPr>
        <p:spPr>
          <a:xfrm>
            <a:off x="1371600" y="2743200"/>
            <a:ext cx="6248400" cy="212365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Continue to recast the vision, ensuring permanent stickiness.</a:t>
            </a:r>
          </a:p>
          <a:p>
            <a:pPr>
              <a:buFont typeface="Arial" pitchFamily="34" charset="0"/>
              <a:buChar char="•"/>
            </a:pPr>
            <a:r>
              <a:rPr lang="en-US" sz="2200" dirty="0" smtClean="0">
                <a:solidFill>
                  <a:srgbClr val="0070C0"/>
                </a:solidFill>
                <a:latin typeface="Impact" pitchFamily="34" charset="0"/>
              </a:rPr>
              <a:t>Normalize innovation and risk-taking.</a:t>
            </a:r>
          </a:p>
          <a:p>
            <a:pPr>
              <a:buFont typeface="Arial" pitchFamily="34" charset="0"/>
              <a:buChar char="•"/>
            </a:pPr>
            <a:r>
              <a:rPr lang="en-US" sz="2200" dirty="0" smtClean="0">
                <a:solidFill>
                  <a:srgbClr val="0070C0"/>
                </a:solidFill>
                <a:latin typeface="Impact" pitchFamily="34" charset="0"/>
              </a:rPr>
              <a:t>Set new goals that are even higher than the ones we’re in the process of attaining.</a:t>
            </a:r>
          </a:p>
          <a:p>
            <a:pPr>
              <a:buFont typeface="Arial" pitchFamily="34" charset="0"/>
              <a:buChar char="•"/>
            </a:pPr>
            <a:r>
              <a:rPr lang="en-US" sz="2200" dirty="0" smtClean="0">
                <a:solidFill>
                  <a:srgbClr val="0070C0"/>
                </a:solidFill>
                <a:latin typeface="Impact" pitchFamily="34" charset="0"/>
              </a:rPr>
              <a:t>Watch our learners take flight and learn from them!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 background FLY.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0070C0"/>
                </a:solidFill>
                <a:latin typeface="Impact" pitchFamily="34" charset="0"/>
              </a:rPr>
              <a:t>When we </a:t>
            </a:r>
            <a:r>
              <a:rPr lang="en-US" sz="2200" dirty="0" smtClean="0">
                <a:solidFill>
                  <a:srgbClr val="FFFF00"/>
                </a:solidFill>
                <a:latin typeface="Impact" pitchFamily="34" charset="0"/>
              </a:rPr>
              <a:t>FLY</a:t>
            </a:r>
            <a:r>
              <a:rPr lang="en-US" sz="2200" dirty="0" smtClean="0">
                <a:solidFill>
                  <a:srgbClr val="FFFF99"/>
                </a:solidFill>
                <a:latin typeface="Impact" pitchFamily="34" charset="0"/>
              </a:rPr>
              <a:t> </a:t>
            </a:r>
            <a:r>
              <a:rPr lang="en-US" sz="2200" dirty="0" smtClean="0">
                <a:solidFill>
                  <a:srgbClr val="0070C0"/>
                </a:solidFill>
                <a:latin typeface="Impact" pitchFamily="34" charset="0"/>
              </a:rPr>
              <a:t>we need to consider the following…</a:t>
            </a:r>
            <a:endParaRPr lang="en-US" sz="2200" dirty="0">
              <a:solidFill>
                <a:srgbClr val="0070C0"/>
              </a:solidFill>
              <a:latin typeface="Impact" pitchFamily="34" charset="0"/>
            </a:endParaRPr>
          </a:p>
        </p:txBody>
      </p:sp>
      <p:sp>
        <p:nvSpPr>
          <p:cNvPr id="4" name="TextBox 3"/>
          <p:cNvSpPr txBox="1"/>
          <p:nvPr/>
        </p:nvSpPr>
        <p:spPr>
          <a:xfrm>
            <a:off x="1371600" y="2743200"/>
            <a:ext cx="6248400" cy="24622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What does a culture that celebrates innovation and risk-taking look like?</a:t>
            </a:r>
          </a:p>
          <a:p>
            <a:pPr>
              <a:buFont typeface="Arial" pitchFamily="34" charset="0"/>
              <a:buChar char="•"/>
            </a:pPr>
            <a:endParaRPr lang="en-US" sz="2200" dirty="0" smtClean="0">
              <a:solidFill>
                <a:srgbClr val="0070C0"/>
              </a:solidFill>
              <a:latin typeface="Impact" pitchFamily="34" charset="0"/>
            </a:endParaRPr>
          </a:p>
          <a:p>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What does a </a:t>
            </a:r>
            <a:r>
              <a:rPr lang="en-US" sz="2200" dirty="0" smtClean="0">
                <a:solidFill>
                  <a:srgbClr val="FFFF00"/>
                </a:solidFill>
                <a:latin typeface="Impact" pitchFamily="34" charset="0"/>
              </a:rPr>
              <a:t>board </a:t>
            </a:r>
            <a:r>
              <a:rPr lang="en-US" sz="2200" dirty="0" smtClean="0">
                <a:solidFill>
                  <a:srgbClr val="0070C0"/>
                </a:solidFill>
                <a:latin typeface="Impact" pitchFamily="34" charset="0"/>
              </a:rPr>
              <a:t>that celebrates innovation and risk-taking look like?</a:t>
            </a:r>
          </a:p>
          <a:p>
            <a:endParaRPr lang="en-US" sz="2200" dirty="0" smtClean="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 background all full.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676400" y="2133600"/>
            <a:ext cx="5791200" cy="1107996"/>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0070C0"/>
                </a:solidFill>
                <a:latin typeface="Impact" pitchFamily="34" charset="0"/>
              </a:rPr>
              <a:t>What action step am I prepared to take to establish or enhance a culture of innovation in my district?</a:t>
            </a:r>
            <a:endParaRPr lang="en-US" sz="2200" dirty="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 background all full.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0070C0"/>
                </a:solidFill>
                <a:latin typeface="Impact" pitchFamily="34" charset="0"/>
              </a:rPr>
              <a:t>Some resources we’d like to share…</a:t>
            </a:r>
            <a:endParaRPr lang="en-US" sz="2200" dirty="0">
              <a:solidFill>
                <a:srgbClr val="0070C0"/>
              </a:solidFill>
              <a:latin typeface="Impact" pitchFamily="34" charset="0"/>
            </a:endParaRPr>
          </a:p>
        </p:txBody>
      </p:sp>
      <p:grpSp>
        <p:nvGrpSpPr>
          <p:cNvPr id="5" name="Group 4"/>
          <p:cNvGrpSpPr/>
          <p:nvPr/>
        </p:nvGrpSpPr>
        <p:grpSpPr>
          <a:xfrm>
            <a:off x="-228600" y="6019800"/>
            <a:ext cx="9601200" cy="609600"/>
            <a:chOff x="-228600" y="6019800"/>
            <a:chExt cx="9601200" cy="609600"/>
          </a:xfrm>
        </p:grpSpPr>
        <p:sp>
          <p:nvSpPr>
            <p:cNvPr id="6" name="Rectangle 5"/>
            <p:cNvSpPr/>
            <p:nvPr/>
          </p:nvSpPr>
          <p:spPr>
            <a:xfrm>
              <a:off x="-228600" y="6019800"/>
              <a:ext cx="9601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fraser logo"/>
            <p:cNvPicPr>
              <a:picLocks noChangeAspect="1" noChangeArrowheads="1"/>
            </p:cNvPicPr>
            <p:nvPr/>
          </p:nvPicPr>
          <p:blipFill>
            <a:blip r:embed="rId3" cstate="print"/>
            <a:srcRect/>
            <a:stretch>
              <a:fillRect/>
            </a:stretch>
          </p:blipFill>
          <p:spPr bwMode="auto">
            <a:xfrm>
              <a:off x="7696200" y="6063589"/>
              <a:ext cx="1330256" cy="565811"/>
            </a:xfrm>
            <a:prstGeom prst="rect">
              <a:avLst/>
            </a:prstGeom>
            <a:noFill/>
          </p:spPr>
        </p:pic>
      </p:grpSp>
      <p:sp>
        <p:nvSpPr>
          <p:cNvPr id="8" name="TextBox 7"/>
          <p:cNvSpPr txBox="1"/>
          <p:nvPr/>
        </p:nvSpPr>
        <p:spPr>
          <a:xfrm>
            <a:off x="1371600" y="3505200"/>
            <a:ext cx="6248400" cy="144655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endParaRPr lang="en-US" sz="2200" dirty="0" smtClean="0">
              <a:solidFill>
                <a:srgbClr val="0070C0"/>
              </a:solidFill>
              <a:latin typeface="Impact" pitchFamily="34" charset="0"/>
              <a:hlinkClick r:id="rId4"/>
            </a:endParaRPr>
          </a:p>
          <a:p>
            <a:pPr algn="ctr"/>
            <a:r>
              <a:rPr lang="en-US" sz="2200" dirty="0" smtClean="0">
                <a:solidFill>
                  <a:srgbClr val="0070C0"/>
                </a:solidFill>
                <a:latin typeface="Impact" pitchFamily="34" charset="0"/>
                <a:hlinkClick r:id="rId5"/>
              </a:rPr>
              <a:t>www.fraserboard.weebly.com</a:t>
            </a:r>
            <a:endParaRPr lang="en-US" sz="2200" dirty="0" smtClean="0">
              <a:solidFill>
                <a:srgbClr val="0070C0"/>
              </a:solidFill>
              <a:latin typeface="Impact" pitchFamily="34" charset="0"/>
            </a:endParaRPr>
          </a:p>
          <a:p>
            <a:pPr algn="ctr"/>
            <a:endParaRPr lang="en-US" sz="2200" dirty="0" smtClean="0">
              <a:solidFill>
                <a:srgbClr val="0070C0"/>
              </a:solidFill>
              <a:latin typeface="Impact" pitchFamily="34" charset="0"/>
            </a:endParaRPr>
          </a:p>
          <a:p>
            <a:pPr algn="ctr"/>
            <a:endParaRPr lang="en-US" sz="2200" dirty="0" smtClean="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 background all transpare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0070C0"/>
                </a:solidFill>
                <a:latin typeface="Impact" pitchFamily="34" charset="0"/>
              </a:rPr>
              <a:t>The</a:t>
            </a:r>
            <a:r>
              <a:rPr lang="en-US" sz="2200" dirty="0" smtClean="0">
                <a:solidFill>
                  <a:srgbClr val="FFFF99"/>
                </a:solidFill>
                <a:latin typeface="Impact" pitchFamily="34" charset="0"/>
              </a:rPr>
              <a:t> Fraser </a:t>
            </a:r>
            <a:r>
              <a:rPr lang="en-US" sz="2200" dirty="0" smtClean="0">
                <a:solidFill>
                  <a:srgbClr val="0070C0"/>
                </a:solidFill>
                <a:latin typeface="Impact" pitchFamily="34" charset="0"/>
              </a:rPr>
              <a:t>Story…</a:t>
            </a:r>
            <a:endParaRPr lang="en-US" sz="2200" dirty="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 background all transpare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FFFF00"/>
                </a:solidFill>
                <a:latin typeface="Impact" pitchFamily="34" charset="0"/>
              </a:rPr>
              <a:t>BIG QUESTIONS </a:t>
            </a:r>
            <a:r>
              <a:rPr lang="en-US" sz="2200" dirty="0" smtClean="0">
                <a:solidFill>
                  <a:srgbClr val="0070C0"/>
                </a:solidFill>
                <a:latin typeface="Impact" pitchFamily="34" charset="0"/>
              </a:rPr>
              <a:t>for this session…</a:t>
            </a:r>
            <a:endParaRPr lang="en-US" sz="2200" dirty="0">
              <a:solidFill>
                <a:srgbClr val="0070C0"/>
              </a:solidFill>
              <a:latin typeface="Impact" pitchFamily="34" charset="0"/>
            </a:endParaRPr>
          </a:p>
        </p:txBody>
      </p:sp>
      <p:sp>
        <p:nvSpPr>
          <p:cNvPr id="7" name="TextBox 6"/>
          <p:cNvSpPr txBox="1"/>
          <p:nvPr/>
        </p:nvSpPr>
        <p:spPr>
          <a:xfrm>
            <a:off x="1371600" y="2743200"/>
            <a:ext cx="6248400" cy="3477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What does it take to lead your district in developing a culture of innovation?</a:t>
            </a:r>
          </a:p>
          <a:p>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What does it take to lead your district into a dynamic future while keeping a laser focus on student achievement?</a:t>
            </a:r>
          </a:p>
          <a:p>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What does it take to have a  consensus culture within your district, while allowing for vigorous debate on complex topics?</a:t>
            </a:r>
            <a:endParaRPr lang="en-US" sz="2200" dirty="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 background all transparent.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0070C0"/>
                </a:solidFill>
                <a:latin typeface="Impact" pitchFamily="34" charset="0"/>
              </a:rPr>
              <a:t>What is the </a:t>
            </a:r>
            <a:r>
              <a:rPr lang="en-US" sz="2200" dirty="0" smtClean="0">
                <a:solidFill>
                  <a:srgbClr val="FFFF00"/>
                </a:solidFill>
                <a:latin typeface="Impact" pitchFamily="34" charset="0"/>
              </a:rPr>
              <a:t>starting material </a:t>
            </a:r>
            <a:r>
              <a:rPr lang="en-US" sz="2200" dirty="0" smtClean="0">
                <a:solidFill>
                  <a:srgbClr val="0070C0"/>
                </a:solidFill>
                <a:latin typeface="Impact" pitchFamily="34" charset="0"/>
              </a:rPr>
              <a:t>needed for a dynamic paradigm shift?</a:t>
            </a:r>
            <a:endParaRPr lang="en-US" sz="2200" dirty="0">
              <a:solidFill>
                <a:srgbClr val="0070C0"/>
              </a:solidFill>
              <a:latin typeface="Impact" pitchFamily="34" charset="0"/>
            </a:endParaRPr>
          </a:p>
        </p:txBody>
      </p:sp>
      <p:sp>
        <p:nvSpPr>
          <p:cNvPr id="8" name="TextBox 7"/>
          <p:cNvSpPr txBox="1"/>
          <p:nvPr/>
        </p:nvSpPr>
        <p:spPr>
          <a:xfrm>
            <a:off x="4572000" y="23622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Impact" pitchFamily="34" charset="0"/>
              </a:rPr>
              <a:t>Undesired “Imposter” Quality</a:t>
            </a:r>
          </a:p>
        </p:txBody>
      </p:sp>
      <p:sp>
        <p:nvSpPr>
          <p:cNvPr id="9" name="TextBox 8"/>
          <p:cNvSpPr txBox="1"/>
          <p:nvPr/>
        </p:nvSpPr>
        <p:spPr>
          <a:xfrm>
            <a:off x="1066800" y="23622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Impact" pitchFamily="34" charset="0"/>
              </a:rPr>
              <a:t>Desired Quality</a:t>
            </a:r>
          </a:p>
        </p:txBody>
      </p:sp>
      <p:sp>
        <p:nvSpPr>
          <p:cNvPr id="10" name="TextBox 9"/>
          <p:cNvSpPr txBox="1"/>
          <p:nvPr/>
        </p:nvSpPr>
        <p:spPr>
          <a:xfrm>
            <a:off x="1066800" y="28956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Risk-taking</a:t>
            </a:r>
          </a:p>
        </p:txBody>
      </p:sp>
      <p:sp>
        <p:nvSpPr>
          <p:cNvPr id="11" name="TextBox 10"/>
          <p:cNvSpPr txBox="1"/>
          <p:nvPr/>
        </p:nvSpPr>
        <p:spPr>
          <a:xfrm>
            <a:off x="4572000" y="28956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Experimentation</a:t>
            </a:r>
          </a:p>
        </p:txBody>
      </p:sp>
      <p:sp>
        <p:nvSpPr>
          <p:cNvPr id="12" name="TextBox 11"/>
          <p:cNvSpPr txBox="1"/>
          <p:nvPr/>
        </p:nvSpPr>
        <p:spPr>
          <a:xfrm>
            <a:off x="1066800" y="33528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Honesty</a:t>
            </a:r>
          </a:p>
        </p:txBody>
      </p:sp>
      <p:sp>
        <p:nvSpPr>
          <p:cNvPr id="13" name="TextBox 12"/>
          <p:cNvSpPr txBox="1"/>
          <p:nvPr/>
        </p:nvSpPr>
        <p:spPr>
          <a:xfrm>
            <a:off x="4572000" y="33528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Self-deception</a:t>
            </a:r>
          </a:p>
        </p:txBody>
      </p:sp>
      <p:sp>
        <p:nvSpPr>
          <p:cNvPr id="14" name="TextBox 13"/>
          <p:cNvSpPr txBox="1"/>
          <p:nvPr/>
        </p:nvSpPr>
        <p:spPr>
          <a:xfrm>
            <a:off x="1066800" y="3821668"/>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Vision</a:t>
            </a:r>
          </a:p>
        </p:txBody>
      </p:sp>
      <p:sp>
        <p:nvSpPr>
          <p:cNvPr id="15" name="TextBox 14"/>
          <p:cNvSpPr txBox="1"/>
          <p:nvPr/>
        </p:nvSpPr>
        <p:spPr>
          <a:xfrm>
            <a:off x="4572000" y="38100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Execution</a:t>
            </a:r>
          </a:p>
        </p:txBody>
      </p:sp>
      <p:sp>
        <p:nvSpPr>
          <p:cNvPr id="16" name="TextBox 15"/>
          <p:cNvSpPr txBox="1"/>
          <p:nvPr/>
        </p:nvSpPr>
        <p:spPr>
          <a:xfrm>
            <a:off x="1066800" y="4278868"/>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Redesign</a:t>
            </a:r>
          </a:p>
        </p:txBody>
      </p:sp>
      <p:sp>
        <p:nvSpPr>
          <p:cNvPr id="17" name="TextBox 16"/>
          <p:cNvSpPr txBox="1"/>
          <p:nvPr/>
        </p:nvSpPr>
        <p:spPr>
          <a:xfrm>
            <a:off x="4572000" y="42672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Reform</a:t>
            </a:r>
          </a:p>
        </p:txBody>
      </p:sp>
      <p:sp>
        <p:nvSpPr>
          <p:cNvPr id="18" name="TextBox 17"/>
          <p:cNvSpPr txBox="1"/>
          <p:nvPr/>
        </p:nvSpPr>
        <p:spPr>
          <a:xfrm>
            <a:off x="1066800" y="47244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Urgency</a:t>
            </a:r>
          </a:p>
        </p:txBody>
      </p:sp>
      <p:sp>
        <p:nvSpPr>
          <p:cNvPr id="19" name="TextBox 18"/>
          <p:cNvSpPr txBox="1"/>
          <p:nvPr/>
        </p:nvSpPr>
        <p:spPr>
          <a:xfrm>
            <a:off x="4572000" y="47244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Complacency or Rush</a:t>
            </a:r>
          </a:p>
        </p:txBody>
      </p:sp>
      <p:sp>
        <p:nvSpPr>
          <p:cNvPr id="20" name="TextBox 19"/>
          <p:cNvSpPr txBox="1"/>
          <p:nvPr/>
        </p:nvSpPr>
        <p:spPr>
          <a:xfrm>
            <a:off x="1066800" y="51816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Sticking with WHY</a:t>
            </a:r>
          </a:p>
        </p:txBody>
      </p:sp>
      <p:sp>
        <p:nvSpPr>
          <p:cNvPr id="21" name="TextBox 20"/>
          <p:cNvSpPr txBox="1"/>
          <p:nvPr/>
        </p:nvSpPr>
        <p:spPr>
          <a:xfrm>
            <a:off x="4572000" y="51816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Getting stuck on HOW/WHAT</a:t>
            </a:r>
          </a:p>
        </p:txBody>
      </p:sp>
      <p:sp>
        <p:nvSpPr>
          <p:cNvPr id="22" name="TextBox 21"/>
          <p:cNvSpPr txBox="1"/>
          <p:nvPr/>
        </p:nvSpPr>
        <p:spPr>
          <a:xfrm>
            <a:off x="1066800" y="56388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Master of destiny</a:t>
            </a:r>
          </a:p>
        </p:txBody>
      </p:sp>
      <p:sp>
        <p:nvSpPr>
          <p:cNvPr id="23" name="TextBox 22"/>
          <p:cNvSpPr txBox="1"/>
          <p:nvPr/>
        </p:nvSpPr>
        <p:spPr>
          <a:xfrm>
            <a:off x="4572000" y="5638800"/>
            <a:ext cx="31242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en-US" dirty="0" smtClean="0">
                <a:solidFill>
                  <a:srgbClr val="0070C0"/>
                </a:solidFill>
                <a:latin typeface="+mj-lt"/>
              </a:rPr>
              <a:t>Slave to the State</a:t>
            </a:r>
          </a:p>
        </p:txBody>
      </p:sp>
      <p:grpSp>
        <p:nvGrpSpPr>
          <p:cNvPr id="28" name="Group 27"/>
          <p:cNvGrpSpPr/>
          <p:nvPr/>
        </p:nvGrpSpPr>
        <p:grpSpPr>
          <a:xfrm>
            <a:off x="4495800" y="2819400"/>
            <a:ext cx="3200400" cy="3200400"/>
            <a:chOff x="4724400" y="2819400"/>
            <a:chExt cx="3200400" cy="3200400"/>
          </a:xfrm>
        </p:grpSpPr>
        <p:sp>
          <p:nvSpPr>
            <p:cNvPr id="25" name="Oval 24"/>
            <p:cNvSpPr/>
            <p:nvPr/>
          </p:nvSpPr>
          <p:spPr>
            <a:xfrm>
              <a:off x="4724400" y="2819400"/>
              <a:ext cx="3200400" cy="3200400"/>
            </a:xfrm>
            <a:prstGeom prst="ellipse">
              <a:avLst/>
            </a:prstGeom>
            <a:noFill/>
            <a:ln w="1936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5410200" y="3048000"/>
              <a:ext cx="1752600" cy="2743200"/>
            </a:xfrm>
            <a:prstGeom prst="line">
              <a:avLst/>
            </a:prstGeom>
            <a:ln w="193675">
              <a:solidFill>
                <a:schemeClr val="accent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linds(horizont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linds(horizontal)">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linds(horizont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blinds(horizontal)">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linds(horizontal)">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nodeType="click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dissolve">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ud background all transparent.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FFFF00"/>
                </a:solidFill>
                <a:latin typeface="Impact" pitchFamily="34" charset="0"/>
              </a:rPr>
              <a:t>Important questions </a:t>
            </a:r>
            <a:r>
              <a:rPr lang="en-US" sz="2200" dirty="0" smtClean="0">
                <a:solidFill>
                  <a:srgbClr val="0070C0"/>
                </a:solidFill>
                <a:latin typeface="Impact" pitchFamily="34" charset="0"/>
              </a:rPr>
              <a:t>to ask before you even begin…</a:t>
            </a:r>
            <a:endParaRPr lang="en-US" sz="2200" dirty="0">
              <a:solidFill>
                <a:srgbClr val="0070C0"/>
              </a:solidFill>
              <a:latin typeface="Impact" pitchFamily="34" charset="0"/>
            </a:endParaRPr>
          </a:p>
        </p:txBody>
      </p:sp>
      <p:sp>
        <p:nvSpPr>
          <p:cNvPr id="7" name="TextBox 6"/>
          <p:cNvSpPr txBox="1"/>
          <p:nvPr/>
        </p:nvSpPr>
        <p:spPr>
          <a:xfrm>
            <a:off x="1371600" y="2743200"/>
            <a:ext cx="6248400" cy="24622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Where do you begin your decision-making process?</a:t>
            </a:r>
          </a:p>
          <a:p>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What are some indicators of trust within your board?</a:t>
            </a:r>
          </a:p>
          <a:p>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What are some indicators of trust between board members and superintendent?</a:t>
            </a:r>
            <a:endParaRPr lang="en-US" sz="2200" dirty="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 background SIT.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FFFF00"/>
                </a:solidFill>
                <a:latin typeface="Impact" pitchFamily="34" charset="0"/>
              </a:rPr>
              <a:t>SIT. </a:t>
            </a:r>
            <a:r>
              <a:rPr lang="en-US" sz="2200" dirty="0" smtClean="0">
                <a:solidFill>
                  <a:srgbClr val="0070C0"/>
                </a:solidFill>
                <a:latin typeface="Impact" pitchFamily="34" charset="0"/>
              </a:rPr>
              <a:t>Where do we start?</a:t>
            </a:r>
            <a:endParaRPr lang="en-US" sz="2200" dirty="0">
              <a:solidFill>
                <a:srgbClr val="0070C0"/>
              </a:solidFill>
              <a:latin typeface="Impact" pitchFamily="34" charset="0"/>
            </a:endParaRPr>
          </a:p>
        </p:txBody>
      </p:sp>
      <p:sp>
        <p:nvSpPr>
          <p:cNvPr id="6" name="TextBox 5"/>
          <p:cNvSpPr txBox="1"/>
          <p:nvPr/>
        </p:nvSpPr>
        <p:spPr>
          <a:xfrm>
            <a:off x="1371600" y="2743200"/>
            <a:ext cx="6248400" cy="280076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Honestly assess where we are at.</a:t>
            </a:r>
          </a:p>
          <a:p>
            <a:pPr>
              <a:buFont typeface="Arial" pitchFamily="34" charset="0"/>
              <a:buChar char="•"/>
            </a:pPr>
            <a:r>
              <a:rPr lang="en-US" sz="2200" dirty="0" smtClean="0">
                <a:solidFill>
                  <a:srgbClr val="0070C0"/>
                </a:solidFill>
                <a:latin typeface="Impact" pitchFamily="34" charset="0"/>
              </a:rPr>
              <a:t>Develop a shared understanding of vision for where we want to go.</a:t>
            </a:r>
          </a:p>
          <a:p>
            <a:pPr>
              <a:buFont typeface="Arial" pitchFamily="34" charset="0"/>
              <a:buChar char="•"/>
            </a:pPr>
            <a:r>
              <a:rPr lang="en-US" sz="2200" dirty="0" smtClean="0">
                <a:solidFill>
                  <a:srgbClr val="0070C0"/>
                </a:solidFill>
                <a:latin typeface="Impact" pitchFamily="34" charset="0"/>
              </a:rPr>
              <a:t>Refine clarity of purpose.</a:t>
            </a:r>
          </a:p>
          <a:p>
            <a:pPr>
              <a:buFont typeface="Arial" pitchFamily="34" charset="0"/>
              <a:buChar char="•"/>
            </a:pPr>
            <a:r>
              <a:rPr lang="en-US" sz="2200" dirty="0" smtClean="0">
                <a:solidFill>
                  <a:srgbClr val="0070C0"/>
                </a:solidFill>
                <a:latin typeface="Impact" pitchFamily="34" charset="0"/>
              </a:rPr>
              <a:t>Accept that understanding will evolve along the way.</a:t>
            </a:r>
          </a:p>
          <a:p>
            <a:pPr>
              <a:buFont typeface="Arial" pitchFamily="34" charset="0"/>
              <a:buChar char="•"/>
            </a:pPr>
            <a:r>
              <a:rPr lang="en-US" sz="2200" dirty="0" smtClean="0">
                <a:solidFill>
                  <a:srgbClr val="0070C0"/>
                </a:solidFill>
                <a:latin typeface="Impact" pitchFamily="34" charset="0"/>
              </a:rPr>
              <a:t>Develop confidence that going slow now will allow us to go fast later on.</a:t>
            </a:r>
            <a:endParaRPr lang="en-US" sz="2200" dirty="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 background SIT.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0070C0"/>
                </a:solidFill>
                <a:latin typeface="Impact" pitchFamily="34" charset="0"/>
              </a:rPr>
              <a:t>When we </a:t>
            </a:r>
            <a:r>
              <a:rPr lang="en-US" sz="2200" dirty="0" smtClean="0">
                <a:solidFill>
                  <a:srgbClr val="FFFF00"/>
                </a:solidFill>
                <a:latin typeface="Impact" pitchFamily="34" charset="0"/>
              </a:rPr>
              <a:t>SIT</a:t>
            </a:r>
            <a:r>
              <a:rPr lang="en-US" sz="2200" dirty="0" smtClean="0">
                <a:solidFill>
                  <a:srgbClr val="0070C0"/>
                </a:solidFill>
                <a:latin typeface="Impact" pitchFamily="34" charset="0"/>
              </a:rPr>
              <a:t> </a:t>
            </a:r>
            <a:r>
              <a:rPr lang="en-US" sz="2200" dirty="0" smtClean="0">
                <a:solidFill>
                  <a:srgbClr val="0070C0"/>
                </a:solidFill>
                <a:latin typeface="Impact" pitchFamily="34" charset="0"/>
              </a:rPr>
              <a:t>we need to consider the following…</a:t>
            </a:r>
            <a:endParaRPr lang="en-US" sz="2200" dirty="0">
              <a:solidFill>
                <a:srgbClr val="0070C0"/>
              </a:solidFill>
              <a:latin typeface="Impact" pitchFamily="34" charset="0"/>
            </a:endParaRPr>
          </a:p>
        </p:txBody>
      </p:sp>
      <p:sp>
        <p:nvSpPr>
          <p:cNvPr id="6" name="TextBox 5"/>
          <p:cNvSpPr txBox="1"/>
          <p:nvPr/>
        </p:nvSpPr>
        <p:spPr>
          <a:xfrm>
            <a:off x="1371600" y="2743200"/>
            <a:ext cx="6248400" cy="24622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What is necessary in the culture of the board/superintendent team to allow for successful “sitting?”</a:t>
            </a:r>
          </a:p>
          <a:p>
            <a:pPr>
              <a:buFont typeface="Arial" pitchFamily="34" charset="0"/>
              <a:buChar char="•"/>
            </a:pPr>
            <a:endParaRPr lang="en-US" sz="2200" dirty="0" smtClean="0">
              <a:solidFill>
                <a:srgbClr val="0070C0"/>
              </a:solidFill>
              <a:latin typeface="Impact" pitchFamily="34" charset="0"/>
            </a:endParaRPr>
          </a:p>
          <a:p>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Who should be involved in the “sitting” process?</a:t>
            </a:r>
          </a:p>
          <a:p>
            <a:endParaRPr lang="en-US" sz="2200" dirty="0" smtClean="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 background WALK.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FFFF00"/>
                </a:solidFill>
                <a:latin typeface="Impact" pitchFamily="34" charset="0"/>
              </a:rPr>
              <a:t>WALK. </a:t>
            </a:r>
            <a:r>
              <a:rPr lang="en-US" sz="2200" dirty="0" smtClean="0">
                <a:solidFill>
                  <a:srgbClr val="0070C0"/>
                </a:solidFill>
                <a:latin typeface="Impact" pitchFamily="34" charset="0"/>
              </a:rPr>
              <a:t>How do we start to move?</a:t>
            </a:r>
            <a:endParaRPr lang="en-US" sz="2200" dirty="0">
              <a:solidFill>
                <a:srgbClr val="0070C0"/>
              </a:solidFill>
              <a:latin typeface="Impact" pitchFamily="34" charset="0"/>
            </a:endParaRPr>
          </a:p>
        </p:txBody>
      </p:sp>
      <p:sp>
        <p:nvSpPr>
          <p:cNvPr id="4" name="TextBox 3"/>
          <p:cNvSpPr txBox="1"/>
          <p:nvPr/>
        </p:nvSpPr>
        <p:spPr>
          <a:xfrm>
            <a:off x="1371600" y="2743200"/>
            <a:ext cx="6248400" cy="3477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Recast the vision for ourselves and our community/stakeholders repeatedly, allowing it to further develop.</a:t>
            </a:r>
          </a:p>
          <a:p>
            <a:pPr>
              <a:buFont typeface="Arial" pitchFamily="34" charset="0"/>
              <a:buChar char="•"/>
            </a:pPr>
            <a:r>
              <a:rPr lang="en-US" sz="2200" dirty="0" smtClean="0">
                <a:solidFill>
                  <a:srgbClr val="0070C0"/>
                </a:solidFill>
                <a:latin typeface="Impact" pitchFamily="34" charset="0"/>
              </a:rPr>
              <a:t>Start to see the vision become “sticky” as our understanding deepens.</a:t>
            </a:r>
          </a:p>
          <a:p>
            <a:pPr>
              <a:buFont typeface="Arial" pitchFamily="34" charset="0"/>
              <a:buChar char="•"/>
            </a:pPr>
            <a:r>
              <a:rPr lang="en-US" sz="2200" dirty="0" smtClean="0">
                <a:solidFill>
                  <a:srgbClr val="0070C0"/>
                </a:solidFill>
                <a:latin typeface="Impact" pitchFamily="34" charset="0"/>
              </a:rPr>
              <a:t>Step out in trust in order to implement early phases of roll-out.</a:t>
            </a:r>
          </a:p>
          <a:p>
            <a:pPr>
              <a:buFont typeface="Arial" pitchFamily="34" charset="0"/>
              <a:buChar char="•"/>
            </a:pPr>
            <a:r>
              <a:rPr lang="en-US" sz="2200" dirty="0" smtClean="0">
                <a:solidFill>
                  <a:srgbClr val="0070C0"/>
                </a:solidFill>
                <a:latin typeface="Impact" pitchFamily="34" charset="0"/>
              </a:rPr>
              <a:t>Accept that with walking comes falling which will inevitably include some failure.</a:t>
            </a:r>
          </a:p>
          <a:p>
            <a:pPr>
              <a:buFont typeface="Arial" pitchFamily="34" charset="0"/>
              <a:buChar char="•"/>
            </a:pPr>
            <a:r>
              <a:rPr lang="en-US" sz="2200" dirty="0" smtClean="0">
                <a:solidFill>
                  <a:srgbClr val="0070C0"/>
                </a:solidFill>
                <a:latin typeface="Impact" pitchFamily="34" charset="0"/>
              </a:rPr>
              <a:t>Embrace disruptive innovation.</a:t>
            </a:r>
            <a:endParaRPr lang="en-US" sz="2200" dirty="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 background WALK.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381000" y="1676400"/>
            <a:ext cx="8534400" cy="4308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8100000" scaled="1"/>
            <a:tileRect/>
          </a:gradFill>
        </p:spPr>
        <p:txBody>
          <a:bodyPr wrap="square" rtlCol="0">
            <a:spAutoFit/>
          </a:bodyPr>
          <a:lstStyle/>
          <a:p>
            <a:pPr algn="ctr"/>
            <a:r>
              <a:rPr lang="en-US" sz="2200" dirty="0" smtClean="0">
                <a:solidFill>
                  <a:srgbClr val="0070C0"/>
                </a:solidFill>
                <a:latin typeface="Impact" pitchFamily="34" charset="0"/>
              </a:rPr>
              <a:t>When we </a:t>
            </a:r>
            <a:r>
              <a:rPr lang="en-US" sz="2200" dirty="0" smtClean="0">
                <a:solidFill>
                  <a:srgbClr val="FFFF00"/>
                </a:solidFill>
                <a:latin typeface="Impact" pitchFamily="34" charset="0"/>
              </a:rPr>
              <a:t>WALK</a:t>
            </a:r>
            <a:r>
              <a:rPr lang="en-US" sz="2200" dirty="0" smtClean="0">
                <a:solidFill>
                  <a:srgbClr val="FFFF99"/>
                </a:solidFill>
                <a:latin typeface="Impact" pitchFamily="34" charset="0"/>
              </a:rPr>
              <a:t> </a:t>
            </a:r>
            <a:r>
              <a:rPr lang="en-US" sz="2200" dirty="0" smtClean="0">
                <a:solidFill>
                  <a:srgbClr val="0070C0"/>
                </a:solidFill>
                <a:latin typeface="Impact" pitchFamily="34" charset="0"/>
              </a:rPr>
              <a:t>we need to consider the following…</a:t>
            </a:r>
            <a:endParaRPr lang="en-US" sz="2200" dirty="0">
              <a:solidFill>
                <a:srgbClr val="0070C0"/>
              </a:solidFill>
              <a:latin typeface="Impact" pitchFamily="34" charset="0"/>
            </a:endParaRPr>
          </a:p>
        </p:txBody>
      </p:sp>
      <p:sp>
        <p:nvSpPr>
          <p:cNvPr id="6" name="TextBox 5"/>
          <p:cNvSpPr txBox="1"/>
          <p:nvPr/>
        </p:nvSpPr>
        <p:spPr>
          <a:xfrm>
            <a:off x="1371600" y="2743200"/>
            <a:ext cx="6248400" cy="212365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buFont typeface="Arial" pitchFamily="34" charset="0"/>
              <a:buChar char="•"/>
            </a:pPr>
            <a:r>
              <a:rPr lang="en-US" sz="2200" dirty="0" smtClean="0">
                <a:solidFill>
                  <a:srgbClr val="0070C0"/>
                </a:solidFill>
                <a:latin typeface="Impact" pitchFamily="34" charset="0"/>
              </a:rPr>
              <a:t>What would our district look like with sticky vision?</a:t>
            </a:r>
          </a:p>
          <a:p>
            <a:pPr>
              <a:buFont typeface="Arial" pitchFamily="34" charset="0"/>
              <a:buChar char="•"/>
            </a:pPr>
            <a:endParaRPr lang="en-US" sz="2200" dirty="0" smtClean="0">
              <a:solidFill>
                <a:srgbClr val="0070C0"/>
              </a:solidFill>
              <a:latin typeface="Impact" pitchFamily="34" charset="0"/>
            </a:endParaRPr>
          </a:p>
          <a:p>
            <a:endParaRPr lang="en-US" sz="2200" dirty="0" smtClean="0">
              <a:solidFill>
                <a:srgbClr val="0070C0"/>
              </a:solidFill>
              <a:latin typeface="Impact" pitchFamily="34" charset="0"/>
            </a:endParaRPr>
          </a:p>
          <a:p>
            <a:pPr>
              <a:buFont typeface="Arial" pitchFamily="34" charset="0"/>
              <a:buChar char="•"/>
            </a:pPr>
            <a:r>
              <a:rPr lang="en-US" sz="2200" dirty="0" smtClean="0">
                <a:solidFill>
                  <a:srgbClr val="0070C0"/>
                </a:solidFill>
                <a:latin typeface="Impact" pitchFamily="34" charset="0"/>
              </a:rPr>
              <a:t>What are some markers of a culture that can embrace failure (because it will happen!)?</a:t>
            </a:r>
          </a:p>
          <a:p>
            <a:endParaRPr lang="en-US" sz="2200" dirty="0" smtClean="0">
              <a:solidFill>
                <a:srgbClr val="0070C0"/>
              </a:solidFill>
              <a:latin typeface="Impact"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1274</TotalTime>
  <Words>1260</Words>
  <Application>Microsoft Macintosh PowerPoint</Application>
  <PresentationFormat>On-screen Show (4:3)</PresentationFormat>
  <Paragraphs>108</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Edghill</dc:creator>
  <cp:lastModifiedBy>Staff and Students of</cp:lastModifiedBy>
  <cp:revision>72</cp:revision>
  <cp:lastPrinted>2013-12-03T20:31:00Z</cp:lastPrinted>
  <dcterms:created xsi:type="dcterms:W3CDTF">2013-08-02T20:29:24Z</dcterms:created>
  <dcterms:modified xsi:type="dcterms:W3CDTF">2013-12-08T22:14:05Z</dcterms:modified>
</cp:coreProperties>
</file>